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65" r:id="rId6"/>
    <p:sldId id="266" r:id="rId7"/>
    <p:sldId id="260" r:id="rId8"/>
    <p:sldId id="267" r:id="rId9"/>
    <p:sldId id="268" r:id="rId10"/>
    <p:sldId id="259" r:id="rId11"/>
    <p:sldId id="269" r:id="rId12"/>
    <p:sldId id="27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1" autoAdjust="0"/>
    <p:restoredTop sz="94660"/>
  </p:normalViewPr>
  <p:slideViewPr>
    <p:cSldViewPr>
      <p:cViewPr varScale="1">
        <p:scale>
          <a:sx n="89" d="100"/>
          <a:sy n="89" d="100"/>
        </p:scale>
        <p:origin x="-10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E676E-A761-45CA-B2B2-28A395E6188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8D953-FFF9-472B-8068-0AEFAA1A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ettingsmart.com/2013/07/using-samr-to-teach-above-the-line/" TargetMode="External"/><Relationship Id="rId2" Type="http://schemas.openxmlformats.org/officeDocument/2006/relationships/hyperlink" Target="http://www.schrockguide.net/samr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.wa.edu.au/ipadsforeducation/detcms/navigation/literacy-and-numeracy-focus/?page=all" TargetMode="External"/><Relationship Id="rId5" Type="http://schemas.openxmlformats.org/officeDocument/2006/relationships/hyperlink" Target="http://maetdreamitproject.weebly.com/the-samr-model.html" TargetMode="External"/><Relationship Id="rId4" Type="http://schemas.openxmlformats.org/officeDocument/2006/relationships/hyperlink" Target="http://www.hazlet.org/Page/604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outube.com/watch?feature=player_embedded&amp;v=gYYcvADUov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www.youtube.com/watch?feature=player_embedded&amp;v=jgGVieLWPW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181600"/>
            <a:ext cx="8077200" cy="1447800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The SAMR Model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362200" cy="1524000"/>
          </a:xfrm>
        </p:spPr>
        <p:txBody>
          <a:bodyPr/>
          <a:lstStyle/>
          <a:p>
            <a:r>
              <a:rPr lang="en-US" sz="1800" dirty="0" smtClean="0"/>
              <a:t>Mary Ches</a:t>
            </a:r>
          </a:p>
          <a:p>
            <a:r>
              <a:rPr lang="en-US" sz="1800" dirty="0" smtClean="0"/>
              <a:t>MATH 684 Spring</a:t>
            </a:r>
          </a:p>
          <a:p>
            <a:r>
              <a:rPr lang="en-US" sz="1800" dirty="0" smtClean="0"/>
              <a:t>Dr. </a:t>
            </a:r>
            <a:r>
              <a:rPr lang="en-US" sz="1800" dirty="0" err="1" smtClean="0"/>
              <a:t>SanGiovanni</a:t>
            </a:r>
            <a:endParaRPr lang="en-US" sz="1800" dirty="0" smtClean="0"/>
          </a:p>
          <a:p>
            <a:endParaRPr lang="en-US" dirty="0"/>
          </a:p>
        </p:txBody>
      </p:sp>
      <p:pic>
        <p:nvPicPr>
          <p:cNvPr id="16386" name="Picture 2" descr="http://www.schrockguide.net/uploads/3/9/2/2/392267/5648361.jpg?5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2971800" cy="2228850"/>
          </a:xfrm>
          <a:prstGeom prst="rect">
            <a:avLst/>
          </a:prstGeom>
          <a:noFill/>
        </p:spPr>
      </p:pic>
      <p:pic>
        <p:nvPicPr>
          <p:cNvPr id="6146" name="Picture 2" descr="http://www.schrockguide.net/uploads/3/9/2/2/392267/2797403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762000"/>
            <a:ext cx="5588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75" t="16865" r="1587" b="8730"/>
          <a:stretch>
            <a:fillRect/>
          </a:stretch>
        </p:blipFill>
        <p:spPr bwMode="auto">
          <a:xfrm>
            <a:off x="228600" y="609600"/>
            <a:ext cx="8631936" cy="53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Concerns, Anyone?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Not to sound to like a broken record but this is time consuming but not in the sense of planning</a:t>
            </a:r>
          </a:p>
          <a:p>
            <a:r>
              <a:rPr lang="en-US" dirty="0" smtClean="0"/>
              <a:t>As an obsessive-compulsive educator I do strive to deeply understand concepts before presenting them to students. </a:t>
            </a:r>
          </a:p>
          <a:p>
            <a:r>
              <a:rPr lang="en-US" dirty="0" smtClean="0"/>
              <a:t>It is extremely hard to find the time to learn the ins and outs of a lot of these programs and devices. I still haven’t mastered my </a:t>
            </a:r>
            <a:r>
              <a:rPr lang="en-US" dirty="0" err="1" smtClean="0"/>
              <a:t>iPhone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Programs such as </a:t>
            </a:r>
            <a:r>
              <a:rPr lang="en-US" dirty="0" err="1" smtClean="0"/>
              <a:t>Glogster</a:t>
            </a:r>
            <a:r>
              <a:rPr lang="en-US" dirty="0" smtClean="0"/>
              <a:t> and </a:t>
            </a:r>
            <a:r>
              <a:rPr lang="en-US" dirty="0" err="1" smtClean="0"/>
              <a:t>Prezi</a:t>
            </a:r>
            <a:r>
              <a:rPr lang="en-US" dirty="0" smtClean="0"/>
              <a:t> (to name a few) offer single use subscriptions to educators. However, class subscriptions cost extra.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BCPS </a:t>
            </a:r>
            <a:r>
              <a:rPr lang="en-US" dirty="0" err="1" smtClean="0"/>
              <a:t>teacherswill</a:t>
            </a:r>
            <a:r>
              <a:rPr lang="en-US" dirty="0" smtClean="0"/>
              <a:t> be able to move more into the transformational levels of the SAMR model in the near future</a:t>
            </a:r>
          </a:p>
          <a:p>
            <a:r>
              <a:rPr lang="en-US" dirty="0" smtClean="0"/>
              <a:t>Guaranteed 1:1 device implementation will ensure that all students have access to technology 24/7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Sources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http://www.hippasus.com/rrpweblog/archives/2012/08/23/SAMR_BackgroundExemplars.pdf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http://www.schrockguide.net/samr.html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http://gettingsmart.com/2013/07/using-samr-to-teach-above-the-line/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http://www.hazlet.org/Page/6049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maetdreamitproject.weebly.com/the-samr-model.html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6"/>
              </a:rPr>
              <a:t>http://det.wa.edu.au/ipadsforeducation/detcms/navigation/literacy-and-numeracy-focus/?page=all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Designed by Dr. Ruben </a:t>
            </a:r>
            <a:r>
              <a:rPr lang="en-US" dirty="0" err="1" smtClean="0"/>
              <a:t>Puentedura</a:t>
            </a:r>
            <a:endParaRPr lang="en-US" dirty="0" smtClean="0"/>
          </a:p>
          <a:p>
            <a:r>
              <a:rPr lang="en-US" dirty="0" smtClean="0"/>
              <a:t>Reflective tool for teachers think about their tech implementation in the classroom</a:t>
            </a:r>
          </a:p>
          <a:p>
            <a:r>
              <a:rPr lang="en-US" dirty="0" smtClean="0"/>
              <a:t>The substitution and augmentation levels serve as enhancement to traditional instruction</a:t>
            </a:r>
          </a:p>
          <a:p>
            <a:r>
              <a:rPr lang="en-US" dirty="0" smtClean="0"/>
              <a:t>The modification and redefinition levels transform tasks and extends the learning out of the classroom.  </a:t>
            </a:r>
            <a:endParaRPr lang="en-US" dirty="0"/>
          </a:p>
        </p:txBody>
      </p:sp>
      <p:pic>
        <p:nvPicPr>
          <p:cNvPr id="19458" name="Picture 2" descr="http://t3.gstatic.com/images?q=tbn:ANd9GcTB3rldXuxXQVDPUJUn_K7RD5TI-sn-FzMr1RcqQTOH6vlwep-mVA:i1.ytimg.com/vi/rMazGEAiZ9c/maxresdefau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533400"/>
            <a:ext cx="1600200" cy="899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1: Substitution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Tech acts as a direct tool substitute, with no functional change</a:t>
            </a:r>
          </a:p>
          <a:p>
            <a:pPr lvl="1"/>
            <a:r>
              <a:rPr lang="en-US" dirty="0" smtClean="0"/>
              <a:t>Taking notes using </a:t>
            </a:r>
            <a:r>
              <a:rPr lang="en-US" dirty="0" err="1" smtClean="0"/>
              <a:t>ios</a:t>
            </a:r>
            <a:r>
              <a:rPr lang="en-US" dirty="0" smtClean="0"/>
              <a:t> Notes or Microsoft Word</a:t>
            </a:r>
          </a:p>
          <a:p>
            <a:pPr lvl="1"/>
            <a:r>
              <a:rPr lang="en-US" dirty="0" smtClean="0"/>
              <a:t>Copying and pasting research from an internet browser </a:t>
            </a:r>
          </a:p>
          <a:p>
            <a:pPr lvl="1"/>
            <a:r>
              <a:rPr lang="en-US" dirty="0" smtClean="0"/>
              <a:t>Creating a presentation using Power Point or Keynote and reading the points verbatim</a:t>
            </a:r>
          </a:p>
          <a:p>
            <a:pPr lvl="1"/>
            <a:r>
              <a:rPr lang="en-US" dirty="0" smtClean="0"/>
              <a:t>Emailing files</a:t>
            </a:r>
          </a:p>
          <a:p>
            <a:pPr lvl="1"/>
            <a:r>
              <a:rPr lang="en-US" dirty="0" smtClean="0"/>
              <a:t>Using a Google doc to administer a multiple choice quiz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2: Augmentation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Tech acts as a direct tool substitute, with functional improvement </a:t>
            </a:r>
          </a:p>
          <a:p>
            <a:pPr lvl="1"/>
            <a:r>
              <a:rPr lang="en-US" dirty="0" smtClean="0"/>
              <a:t>Use an app of choice for note taking</a:t>
            </a:r>
          </a:p>
          <a:p>
            <a:pPr lvl="1"/>
            <a:r>
              <a:rPr lang="en-US" dirty="0" smtClean="0"/>
              <a:t>Bookmark and share favorite </a:t>
            </a:r>
            <a:r>
              <a:rPr lang="en-US" dirty="0" err="1" smtClean="0"/>
              <a:t>webpages</a:t>
            </a:r>
            <a:r>
              <a:rPr lang="en-US" dirty="0" smtClean="0"/>
              <a:t> </a:t>
            </a:r>
            <a:r>
              <a:rPr lang="en-US" dirty="0" smtClean="0"/>
              <a:t>using the share button</a:t>
            </a:r>
            <a:endParaRPr lang="en-US" dirty="0" smtClean="0"/>
          </a:p>
          <a:p>
            <a:pPr lvl="1"/>
            <a:r>
              <a:rPr lang="en-US" dirty="0" smtClean="0"/>
              <a:t>Creating a presentation using Power Point or Keynote as an outline while points are expanded upon by the presenter</a:t>
            </a:r>
          </a:p>
          <a:p>
            <a:pPr lvl="1"/>
            <a:r>
              <a:rPr lang="en-US" dirty="0" smtClean="0"/>
              <a:t>Use wiki or </a:t>
            </a:r>
            <a:r>
              <a:rPr lang="en-US" dirty="0" err="1" smtClean="0"/>
              <a:t>Dropbox</a:t>
            </a:r>
            <a:r>
              <a:rPr lang="en-US" dirty="0" smtClean="0"/>
              <a:t> to share lesson notes and files</a:t>
            </a:r>
          </a:p>
          <a:p>
            <a:pPr lvl="1"/>
            <a:r>
              <a:rPr lang="en-US" dirty="0" smtClean="0"/>
              <a:t>Using a Google form test with automatic marking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3: Modification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Tech allows for significant task redesign</a:t>
            </a:r>
          </a:p>
          <a:p>
            <a:pPr lvl="1"/>
            <a:r>
              <a:rPr lang="en-US" dirty="0" smtClean="0"/>
              <a:t>All students use Notability or </a:t>
            </a:r>
            <a:r>
              <a:rPr lang="en-US" dirty="0" err="1" smtClean="0"/>
              <a:t>Educreate</a:t>
            </a:r>
            <a:r>
              <a:rPr lang="en-US" dirty="0" smtClean="0"/>
              <a:t> to take notes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Prezi</a:t>
            </a:r>
            <a:r>
              <a:rPr lang="en-US" dirty="0" smtClean="0"/>
              <a:t>, </a:t>
            </a:r>
            <a:r>
              <a:rPr lang="en-US" dirty="0" err="1" smtClean="0"/>
              <a:t>Glogster</a:t>
            </a:r>
            <a:r>
              <a:rPr lang="en-US" dirty="0" smtClean="0"/>
              <a:t>, etc. to create multimedia presentations</a:t>
            </a:r>
          </a:p>
          <a:p>
            <a:pPr lvl="1"/>
            <a:r>
              <a:rPr lang="en-US" dirty="0" smtClean="0"/>
              <a:t>Share class materials and information with </a:t>
            </a:r>
            <a:r>
              <a:rPr lang="en-US" dirty="0" err="1" smtClean="0"/>
              <a:t>Showbie</a:t>
            </a:r>
            <a:endParaRPr lang="en-US" dirty="0" smtClean="0"/>
          </a:p>
          <a:p>
            <a:pPr lvl="1"/>
            <a:r>
              <a:rPr lang="en-US" dirty="0" smtClean="0"/>
              <a:t>Assign creative projects using web 2.0 tools such as </a:t>
            </a:r>
            <a:r>
              <a:rPr lang="en-US" dirty="0" err="1" smtClean="0"/>
              <a:t>Educreate</a:t>
            </a:r>
            <a:r>
              <a:rPr lang="en-US" dirty="0" smtClean="0"/>
              <a:t>, </a:t>
            </a:r>
            <a:r>
              <a:rPr lang="en-US" dirty="0" err="1" smtClean="0"/>
              <a:t>Gloster</a:t>
            </a:r>
            <a:r>
              <a:rPr lang="en-US" dirty="0" smtClean="0"/>
              <a:t>, etc.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4: Redefinition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Tech allows for the creation of new tasks, previously inconceivable</a:t>
            </a:r>
          </a:p>
          <a:p>
            <a:pPr lvl="1"/>
            <a:r>
              <a:rPr lang="en-US" dirty="0" smtClean="0"/>
              <a:t>Taking notes using an app of choice and providing teachers with real-time access</a:t>
            </a:r>
          </a:p>
          <a:p>
            <a:pPr lvl="1"/>
            <a:r>
              <a:rPr lang="en-US" dirty="0" smtClean="0"/>
              <a:t>Sharing information using </a:t>
            </a:r>
            <a:r>
              <a:rPr lang="en-US" dirty="0" err="1" smtClean="0"/>
              <a:t>Nearpod</a:t>
            </a:r>
            <a:endParaRPr lang="en-US" dirty="0" smtClean="0"/>
          </a:p>
          <a:p>
            <a:pPr lvl="1"/>
            <a:r>
              <a:rPr lang="en-US" dirty="0" smtClean="0"/>
              <a:t>Creating an online course of materials, documents, and multimedia on </a:t>
            </a:r>
            <a:r>
              <a:rPr lang="en-US" dirty="0" err="1" smtClean="0"/>
              <a:t>iTunesU</a:t>
            </a:r>
            <a:endParaRPr lang="en-US" dirty="0" smtClean="0"/>
          </a:p>
          <a:p>
            <a:pPr lvl="1"/>
            <a:r>
              <a:rPr lang="en-US" dirty="0" smtClean="0"/>
              <a:t>Assign creative projects using web 2.0 tools such as </a:t>
            </a:r>
            <a:r>
              <a:rPr lang="en-US" dirty="0" err="1" smtClean="0"/>
              <a:t>Educreate</a:t>
            </a:r>
            <a:r>
              <a:rPr lang="en-US" dirty="0" smtClean="0"/>
              <a:t>, </a:t>
            </a:r>
            <a:r>
              <a:rPr lang="en-US" dirty="0" err="1" smtClean="0"/>
              <a:t>Gloster</a:t>
            </a:r>
            <a:r>
              <a:rPr lang="en-US" dirty="0" smtClean="0"/>
              <a:t>, etc</a:t>
            </a:r>
            <a:r>
              <a:rPr lang="en-US" dirty="0" smtClean="0"/>
              <a:t>. and provide audio feedback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SAMR Model Like a Cup of Coffee?</a:t>
            </a:r>
            <a:endParaRPr lang="en-US" dirty="0"/>
          </a:p>
        </p:txBody>
      </p:sp>
      <p:pic>
        <p:nvPicPr>
          <p:cNvPr id="2049" name="Picture 1" descr="C:\Users\mches2\AppData\Local\Microsoft\Windows\Temporary Internet Files\Content.IE5\W2XBUXDS\MC900438207[1].wmf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676400"/>
            <a:ext cx="3124200" cy="4331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I fall on the spectrum?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While this model is extremely easy to understand, it does cause a lot of introspection and reflection about my use of tech in the classroom</a:t>
            </a:r>
          </a:p>
          <a:p>
            <a:r>
              <a:rPr lang="en-US" dirty="0" smtClean="0"/>
              <a:t>Tech integration is not just using software in a lesson, true tech integration is using a program as the vehicle of learning</a:t>
            </a:r>
          </a:p>
          <a:p>
            <a:r>
              <a:rPr lang="en-US" dirty="0" smtClean="0"/>
              <a:t>I tend to hover in the enhancement levels of substitution and augmentation in the classroom</a:t>
            </a:r>
          </a:p>
          <a:p>
            <a:r>
              <a:rPr lang="en-US" dirty="0" smtClean="0"/>
              <a:t>Open-ended extra credit assignments some of my students have completed do fall into the modification category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mches2\AppData\Local\Microsoft\Windows\Temporary Internet Files\Content.IE5\R6Q75TUT\MC90043438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"/>
            <a:ext cx="3886200" cy="61258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9000" y="11430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How does this connect to what we already know?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565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SAMR Model</vt:lpstr>
      <vt:lpstr>A Little Background</vt:lpstr>
      <vt:lpstr>Level 1: Substitution </vt:lpstr>
      <vt:lpstr>Level 2: Augmentation </vt:lpstr>
      <vt:lpstr>Level 3: Modification </vt:lpstr>
      <vt:lpstr>Level 4: Redefinition</vt:lpstr>
      <vt:lpstr>How is the SAMR Model Like a Cup of Coffee?</vt:lpstr>
      <vt:lpstr>Where do I fall on the spectrum?</vt:lpstr>
      <vt:lpstr>Slide 9</vt:lpstr>
      <vt:lpstr>Slide 10</vt:lpstr>
      <vt:lpstr>Concerns, Anyone?</vt:lpstr>
      <vt:lpstr>Moving Forward</vt:lpstr>
      <vt:lpstr>Sources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mches2</dc:creator>
  <cp:lastModifiedBy>mches2</cp:lastModifiedBy>
  <cp:revision>25</cp:revision>
  <dcterms:created xsi:type="dcterms:W3CDTF">2014-04-22T12:50:07Z</dcterms:created>
  <dcterms:modified xsi:type="dcterms:W3CDTF">2014-04-22T18:39:25Z</dcterms:modified>
</cp:coreProperties>
</file>